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416" y="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C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4A78364-7F58-48E3-86BE-D278E6B0AD61}" type="datetimeFigureOut">
              <a:rPr lang="en-CA" smtClean="0"/>
              <a:pPr/>
              <a:t>23/06/2014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DF2F1C-E2D7-4032-BE3A-1E0B185A22A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                                    By: </a:t>
            </a:r>
            <a:r>
              <a:rPr lang="en-US" dirty="0" err="1" smtClean="0"/>
              <a:t>Friedemann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Ukraine</a:t>
            </a:r>
            <a:endParaRPr lang="en-CA" dirty="0"/>
          </a:p>
        </p:txBody>
      </p:sp>
      <p:pic>
        <p:nvPicPr>
          <p:cNvPr id="18434" name="Picture 2" descr="http://www.vaguelyinteresting.co.uk/wp-content/uploads/2012/02/ukraine5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8956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Topics of Discussion</a:t>
            </a:r>
            <a:endParaRPr lang="en-CA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en-US" sz="3200" dirty="0" smtClean="0"/>
          </a:p>
          <a:p>
            <a:r>
              <a:rPr lang="en-US" sz="3200" dirty="0" smtClean="0"/>
              <a:t>Flag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Population</a:t>
            </a:r>
          </a:p>
          <a:p>
            <a:endParaRPr lang="en-US" sz="3200" dirty="0" smtClean="0"/>
          </a:p>
          <a:p>
            <a:r>
              <a:rPr lang="en-US" sz="3200" dirty="0" smtClean="0"/>
              <a:t>Currency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Conclusions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Flag</a:t>
            </a:r>
            <a:endParaRPr lang="en-CA" sz="36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3200" dirty="0" smtClean="0"/>
              <a:t>Symbolism</a:t>
            </a:r>
          </a:p>
          <a:p>
            <a:endParaRPr lang="en-US" sz="2800" dirty="0" smtClean="0"/>
          </a:p>
          <a:p>
            <a:pPr lvl="1"/>
            <a:r>
              <a:rPr lang="en-US" sz="2800" dirty="0" smtClean="0"/>
              <a:t>Blue: sky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Yellow: Wheat fields</a:t>
            </a:r>
            <a:endParaRPr lang="en-CA" sz="2800" dirty="0"/>
          </a:p>
        </p:txBody>
      </p:sp>
      <p:pic>
        <p:nvPicPr>
          <p:cNvPr id="5" name="Content Placeholder 4" descr="800px-Flag_of_Ukraine_svg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367010"/>
            <a:ext cx="4038600" cy="2690717"/>
          </a:xfrm>
        </p:spPr>
      </p:pic>
    </p:spTree>
    <p:extLst>
      <p:ext uri="{BB962C8B-B14F-4D97-AF65-F5344CB8AC3E}">
        <p14:creationId xmlns:p14="http://schemas.microsoft.com/office/powerpoint/2010/main" val="83307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Population</a:t>
            </a:r>
            <a:endParaRPr lang="en-CA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2010  Population Estimate:</a:t>
            </a:r>
          </a:p>
          <a:p>
            <a:pPr lvl="1"/>
            <a:r>
              <a:rPr lang="en-CA" sz="2400" dirty="0" smtClean="0">
                <a:solidFill>
                  <a:schemeClr val="tx1"/>
                </a:solidFill>
              </a:rPr>
              <a:t>45,888,000</a:t>
            </a:r>
            <a:endParaRPr lang="en-US" sz="2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Ethnic Composition:</a:t>
            </a:r>
          </a:p>
          <a:p>
            <a:pPr lvl="1"/>
            <a:r>
              <a:rPr lang="en-CA" sz="2400" b="1" dirty="0" smtClean="0">
                <a:solidFill>
                  <a:schemeClr val="tx1"/>
                </a:solidFill>
              </a:rPr>
              <a:t>77.8% Ukrainians</a:t>
            </a:r>
            <a:r>
              <a:rPr lang="en-CA" sz="2400" dirty="0" smtClean="0">
                <a:solidFill>
                  <a:schemeClr val="tx1"/>
                </a:solidFill>
              </a:rPr>
              <a:t>,</a:t>
            </a:r>
            <a:br>
              <a:rPr lang="en-CA" sz="2400" dirty="0" smtClean="0">
                <a:solidFill>
                  <a:schemeClr val="tx1"/>
                </a:solidFill>
              </a:rPr>
            </a:br>
            <a:r>
              <a:rPr lang="en-CA" sz="2400" dirty="0" smtClean="0">
                <a:solidFill>
                  <a:schemeClr val="tx1"/>
                </a:solidFill>
              </a:rPr>
              <a:t>17.3% Russians,</a:t>
            </a:r>
            <a:br>
              <a:rPr lang="en-CA" sz="2400" dirty="0" smtClean="0">
                <a:solidFill>
                  <a:schemeClr val="tx1"/>
                </a:solidFill>
              </a:rPr>
            </a:br>
            <a:r>
              <a:rPr lang="en-CA" sz="2400" dirty="0" smtClean="0">
                <a:solidFill>
                  <a:schemeClr val="tx1"/>
                </a:solidFill>
              </a:rPr>
              <a:t>4.9% others and unspecified</a:t>
            </a:r>
            <a:r>
              <a:rPr lang="en-CA" sz="2400" baseline="30000" dirty="0" smtClean="0">
                <a:solidFill>
                  <a:schemeClr val="tx1"/>
                </a:solidFill>
                <a:hlinkClick r:id=""/>
              </a:rPr>
              <a:t>[3]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CA" sz="2400" dirty="0"/>
          </a:p>
        </p:txBody>
      </p:sp>
      <p:pic>
        <p:nvPicPr>
          <p:cNvPr id="5" name="Content Placeholder 4" descr="Ukraine_Population_Dynamics_1970-2010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05000"/>
            <a:ext cx="4190823" cy="31853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Currency</a:t>
            </a:r>
            <a:endParaRPr lang="en-CA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CA" sz="3200" dirty="0" err="1" smtClean="0"/>
              <a:t>Hryvnia</a:t>
            </a:r>
            <a:endParaRPr lang="en-CA" sz="3200" dirty="0" smtClean="0"/>
          </a:p>
          <a:p>
            <a:pPr lvl="1"/>
            <a:r>
              <a:rPr lang="en-US" b="1" dirty="0"/>
              <a:t>Inflation:</a:t>
            </a:r>
            <a:r>
              <a:rPr lang="en-US" dirty="0"/>
              <a:t> 0.7%</a:t>
            </a:r>
          </a:p>
          <a:p>
            <a:pPr lvl="1"/>
            <a:r>
              <a:rPr lang="en-US" b="1" dirty="0"/>
              <a:t>Coins: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Freq</a:t>
            </a:r>
            <a:r>
              <a:rPr lang="en-US" dirty="0"/>
              <a:t> Used: ₴1, 1, 2, 5, 10, 25, 50</a:t>
            </a:r>
          </a:p>
          <a:p>
            <a:pPr lvl="1"/>
            <a:r>
              <a:rPr lang="en-US" b="1" dirty="0"/>
              <a:t>Banknotes: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Freq</a:t>
            </a:r>
            <a:r>
              <a:rPr lang="en-US" dirty="0"/>
              <a:t> Used: ₴1, ₴2, ₴5, ₴10, ₴20, ₴50, ₴100, ₴200, ₴</a:t>
            </a:r>
            <a:r>
              <a:rPr lang="en-US" dirty="0" smtClean="0"/>
              <a:t>500</a:t>
            </a:r>
          </a:p>
          <a:p>
            <a:pPr lvl="1"/>
            <a:endParaRPr lang="en-US" dirty="0"/>
          </a:p>
          <a:p>
            <a:r>
              <a:rPr lang="en-US" sz="2800" dirty="0" smtClean="0"/>
              <a:t>Exchange</a:t>
            </a:r>
            <a:r>
              <a:rPr lang="en-US" dirty="0" smtClean="0"/>
              <a:t> - $0.o9 CAD</a:t>
            </a:r>
            <a:endParaRPr lang="en-US" dirty="0"/>
          </a:p>
          <a:p>
            <a:pPr lvl="1"/>
            <a:endParaRPr lang="en-CA" dirty="0"/>
          </a:p>
        </p:txBody>
      </p:sp>
      <p:pic>
        <p:nvPicPr>
          <p:cNvPr id="5" name="Content Placeholder 4" descr="6324-78031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730989"/>
            <a:ext cx="4038600" cy="19627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Flag</a:t>
            </a:r>
          </a:p>
          <a:p>
            <a:pPr lvl="1"/>
            <a:r>
              <a:rPr lang="en-US" dirty="0" smtClean="0"/>
              <a:t>Symbolizes sky and wheat</a:t>
            </a:r>
          </a:p>
          <a:p>
            <a:pPr lvl="1"/>
            <a:endParaRPr lang="en-US" dirty="0"/>
          </a:p>
          <a:p>
            <a:r>
              <a:rPr lang="en-US" dirty="0" smtClean="0"/>
              <a:t>Population</a:t>
            </a:r>
          </a:p>
          <a:p>
            <a:pPr lvl="1"/>
            <a:r>
              <a:rPr lang="en-US" dirty="0" smtClean="0"/>
              <a:t>Over 45 mil. – 77</a:t>
            </a:r>
            <a:r>
              <a:rPr lang="en-US" smtClean="0"/>
              <a:t>% Ukrainian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Currency</a:t>
            </a:r>
          </a:p>
          <a:p>
            <a:pPr lvl="1"/>
            <a:r>
              <a:rPr lang="en-US" dirty="0"/>
              <a:t>$0.o9 CAD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729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143000" y="2667000"/>
            <a:ext cx="7467600" cy="31242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1">
                    <a:lumMod val="50000"/>
                  </a:schemeClr>
                </a:solidFill>
                <a:latin typeface="Berylium" pitchFamily="2" charset="0"/>
              </a:rPr>
              <a:t>Thanks for your Attention</a:t>
            </a:r>
            <a:endParaRPr lang="en-CA" sz="6000" dirty="0">
              <a:solidFill>
                <a:schemeClr val="accent1">
                  <a:lumMod val="50000"/>
                </a:schemeClr>
              </a:solidFill>
              <a:latin typeface="Berylium" pitchFamily="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152</TotalTime>
  <Words>66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The Ukraine</vt:lpstr>
      <vt:lpstr>Topics of Discussion</vt:lpstr>
      <vt:lpstr>Flag</vt:lpstr>
      <vt:lpstr>Population</vt:lpstr>
      <vt:lpstr>Currency</vt:lpstr>
      <vt:lpstr>Conclusions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nqc</dc:creator>
  <cp:lastModifiedBy>nqc</cp:lastModifiedBy>
  <cp:revision>107</cp:revision>
  <dcterms:created xsi:type="dcterms:W3CDTF">2012-10-01T15:53:11Z</dcterms:created>
  <dcterms:modified xsi:type="dcterms:W3CDTF">2014-06-23T16:31:22Z</dcterms:modified>
</cp:coreProperties>
</file>